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5" r:id="rId4"/>
    <p:sldId id="272" r:id="rId5"/>
    <p:sldId id="273" r:id="rId6"/>
    <p:sldId id="267" r:id="rId7"/>
    <p:sldId id="266" r:id="rId8"/>
    <p:sldId id="268" r:id="rId9"/>
    <p:sldId id="275" r:id="rId10"/>
    <p:sldId id="276" r:id="rId11"/>
    <p:sldId id="277" r:id="rId12"/>
    <p:sldId id="270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B57"/>
    <a:srgbClr val="D9ECFF"/>
    <a:srgbClr val="C9E4FF"/>
    <a:srgbClr val="9FCFFF"/>
    <a:srgbClr val="ABD5FF"/>
    <a:srgbClr val="ABC7FF"/>
    <a:srgbClr val="97ADC3"/>
    <a:srgbClr val="B4C4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4654" autoAdjust="0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65211D61-9A82-4800-9A3A-A38D2D0B548F}" type="datetimeFigureOut">
              <a:rPr lang="zh-CN" altLang="en-US"/>
              <a:pPr>
                <a:defRPr/>
              </a:pPr>
              <a:t>2010-8-22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DC553059-AFAF-4C3A-BB07-0024FF9114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7CD8E6-FFDC-4915-848E-9CA1ED84F1E0}" type="slidenum">
              <a:rPr lang="zh-CN" altLang="en-US" smtClean="0">
                <a:ea typeface="宋体" pitchFamily="2" charset="-122"/>
              </a:rPr>
              <a:pPr/>
              <a:t>6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zh-CN" smtClean="0"/>
              <a:t>APWG – Anti-Phishing Working Group - http://www.antiphishing.org/ </a:t>
            </a:r>
          </a:p>
          <a:p>
            <a:pPr eaLnBrk="1" hangingPunct="1">
              <a:spcBef>
                <a:spcPct val="0"/>
              </a:spcBef>
            </a:pPr>
            <a:r>
              <a:rPr lang="en-GB" altLang="zh-CN" smtClean="0"/>
              <a:t>CA/B Forum – Certification Authority Browser Forum - http://www.cabforum.org/</a:t>
            </a:r>
          </a:p>
          <a:p>
            <a:pPr eaLnBrk="1" hangingPunct="1">
              <a:spcBef>
                <a:spcPct val="0"/>
              </a:spcBef>
            </a:pPr>
            <a:r>
              <a:rPr lang="en-GB" altLang="zh-CN" smtClean="0"/>
              <a:t>CCDB - ?</a:t>
            </a:r>
          </a:p>
          <a:p>
            <a:pPr eaLnBrk="1" hangingPunct="1">
              <a:spcBef>
                <a:spcPct val="0"/>
              </a:spcBef>
            </a:pPr>
            <a:r>
              <a:rPr lang="en-GB" altLang="zh-CN" smtClean="0"/>
              <a:t>CNIS - ? - Cybersecurity Naming &amp; Information Structures Group ???</a:t>
            </a:r>
          </a:p>
          <a:p>
            <a:pPr eaLnBrk="1" hangingPunct="1">
              <a:spcBef>
                <a:spcPct val="0"/>
              </a:spcBef>
            </a:pPr>
            <a:r>
              <a:rPr lang="en-GB" altLang="zh-CN" smtClean="0"/>
              <a:t>ICSG – Industry Connections Security Group - http://standards.ieee.org/prod-serv/indconn/icsg/index.html </a:t>
            </a:r>
          </a:p>
          <a:p>
            <a:pPr eaLnBrk="1" hangingPunct="1">
              <a:spcBef>
                <a:spcPct val="0"/>
              </a:spcBef>
            </a:pPr>
            <a:endParaRPr lang="en-GB" altLang="zh-CN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B4954-7EF1-40A6-9DE6-0FF90C9F2B5B}" type="slidenum">
              <a:rPr lang="en-GB" altLang="zh-CN" smtClean="0">
                <a:ea typeface="宋体" pitchFamily="2" charset="-122"/>
              </a:rPr>
              <a:pPr/>
              <a:t>13</a:t>
            </a:fld>
            <a:endParaRPr lang="en-GB" altLang="zh-CN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52BE-D67F-4EB3-AC57-D7BA1FEBB0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69F6-9E26-4650-8849-DFFF2669BC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2B98-F2F7-4976-B03F-6F669BE48D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625" y="1752600"/>
            <a:ext cx="8540750" cy="42703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EF7C-CEBB-40A1-AB6A-3A1EABE2E0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98EE-0570-4D5E-A364-C106D7ED82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F3A1-9332-4200-968A-099E53BEAC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7847A-091C-479F-8D6A-4957BB6138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39EF7-2513-4578-8978-DAE3D57044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6CAD-C822-4450-9500-70BDE8A2B4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1061F-1D86-4F0B-A7EA-D909B8C45D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4C60B-F320-4F40-AB9B-00406E3518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3233C-A344-4695-B879-A9F397AC92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0A991DB9-8060-4066-8579-CEDEF8E9D2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n.jianyong@zte.com.c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studygroups/com17/index.asp" TargetMode="External"/><Relationship Id="rId7" Type="http://schemas.openxmlformats.org/officeDocument/2006/relationships/hyperlink" Target="http://www.enisa.europa.eu/" TargetMode="External"/><Relationship Id="rId2" Type="http://schemas.openxmlformats.org/officeDocument/2006/relationships/hyperlink" Target="http://www.itu.int/cybersecuri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rst.org/" TargetMode="External"/><Relationship Id="rId5" Type="http://schemas.openxmlformats.org/officeDocument/2006/relationships/hyperlink" Target="http://www.itu.int/ITU-T/studygroups/com17/nfvo/index.html" TargetMode="External"/><Relationship Id="rId4" Type="http://schemas.openxmlformats.org/officeDocument/2006/relationships/hyperlink" Target="http://www.itu.int/ITU-T/studygroups/com17/cybex/index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5" name="Group 25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GSC15-GTSC-07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ITU-T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hlinkClick r:id="rId3"/>
                        </a:rPr>
                        <a:t>chen.jianyong@zte.com.cn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2" name="Text Box 9"/>
          <p:cNvSpPr txBox="1">
            <a:spLocks noChangeArrowheads="1"/>
          </p:cNvSpPr>
          <p:nvPr/>
        </p:nvSpPr>
        <p:spPr bwMode="auto">
          <a:xfrm>
            <a:off x="1042988" y="1989138"/>
            <a:ext cx="74168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/>
              <a:t>An overview of the </a:t>
            </a:r>
            <a:br>
              <a:rPr lang="en-US" altLang="zh-CN" sz="3200" b="1" dirty="0"/>
            </a:br>
            <a:r>
              <a:rPr lang="en-US" altLang="zh-CN" sz="3200" b="1" dirty="0" err="1"/>
              <a:t>Cybersecurity</a:t>
            </a:r>
            <a:r>
              <a:rPr lang="en-US" altLang="zh-CN" sz="3200" b="1" dirty="0"/>
              <a:t> Information Exchange Framework</a:t>
            </a:r>
            <a:br>
              <a:rPr lang="en-US" altLang="zh-CN" sz="3200" b="1" dirty="0"/>
            </a:br>
            <a:r>
              <a:rPr lang="en-US" altLang="zh-CN" sz="3200" b="1" dirty="0"/>
              <a:t>CYBEX</a:t>
            </a:r>
            <a:endParaRPr lang="zh-CN" altLang="en-US" sz="3200" b="1" dirty="0"/>
          </a:p>
        </p:txBody>
      </p:sp>
      <p:sp>
        <p:nvSpPr>
          <p:cNvPr id="15383" name="Rectangle 11"/>
          <p:cNvSpPr txBox="1">
            <a:spLocks noChangeArrowheads="1"/>
          </p:cNvSpPr>
          <p:nvPr/>
        </p:nvSpPr>
        <p:spPr bwMode="auto">
          <a:xfrm>
            <a:off x="1403350" y="4221163"/>
            <a:ext cx="6400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/>
              <a:t>Jianyong CHEN </a:t>
            </a:r>
          </a:p>
          <a:p>
            <a:pPr algn="ctr"/>
            <a:r>
              <a:rPr lang="en-US" altLang="zh-CN" sz="2800" b="1"/>
              <a:t>SG 17 Vice Chairman</a:t>
            </a:r>
          </a:p>
        </p:txBody>
      </p:sp>
      <p:sp>
        <p:nvSpPr>
          <p:cNvPr id="15384" name="Text Box 9"/>
          <p:cNvSpPr txBox="1">
            <a:spLocks noChangeArrowheads="1"/>
          </p:cNvSpPr>
          <p:nvPr/>
        </p:nvSpPr>
        <p:spPr bwMode="auto">
          <a:xfrm>
            <a:off x="900113" y="5300663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smtClean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12875"/>
            <a:ext cx="8540750" cy="4248150"/>
          </a:xfrm>
        </p:spPr>
        <p:txBody>
          <a:bodyPr/>
          <a:lstStyle/>
          <a:p>
            <a:r>
              <a:rPr lang="en-US" altLang="zh-CN" sz="2800" smtClean="0">
                <a:cs typeface="Arial" charset="0"/>
              </a:rPr>
              <a:t>Cybex can achieve enhanced cybersecurity and infrastructure protection, as well as accomplishing the principal functions performed by CIRTS and providing Law enforcement authorities. </a:t>
            </a:r>
          </a:p>
          <a:p>
            <a:r>
              <a:rPr lang="en-US" altLang="zh-CN" sz="2800" smtClean="0">
                <a:cs typeface="Arial" charset="0"/>
              </a:rPr>
              <a:t>Enable discovery, measurable assurance and enable exchange are three essential technical capabilities of Cybex.</a:t>
            </a:r>
          </a:p>
          <a:p>
            <a:r>
              <a:rPr lang="en-US" altLang="zh-CN" sz="2800" smtClean="0">
                <a:cs typeface="Arial" charset="0"/>
              </a:rPr>
              <a:t>GSC-15 should continue GSC14/11 Resolution with some necessary editorial updates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0000" y="2668588"/>
            <a:ext cx="61436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latin typeface="+mn-lt"/>
                <a:ea typeface="宋体" charset="-122"/>
                <a:cs typeface="+mn-cs"/>
              </a:rPr>
              <a:t>Supplementary Slides</a:t>
            </a:r>
          </a:p>
        </p:txBody>
      </p:sp>
      <p:sp>
        <p:nvSpPr>
          <p:cNvPr id="30723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A33D26E-5D49-41A3-B86F-4779A6F86174}" type="slidenum">
              <a:rPr lang="en-US" altLang="zh-CN" sz="1400"/>
              <a:pPr algn="r"/>
              <a:t>11</a:t>
            </a:fld>
            <a:endParaRPr lang="en-US" altLang="zh-CN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4000" b="1" smtClean="0">
                <a:solidFill>
                  <a:schemeClr val="tx1"/>
                </a:solidFill>
              </a:rPr>
              <a:t>Weblinks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zh-CN" sz="17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900" b="1" smtClean="0"/>
              <a:t>ITU-T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700" smtClean="0"/>
              <a:t>	Cybersecurity Portal -  </a:t>
            </a:r>
            <a:r>
              <a:rPr lang="en-GB" altLang="zh-CN" sz="1700" smtClean="0">
                <a:hlinkClick r:id="rId2"/>
              </a:rPr>
              <a:t>http://www.itu.int/cybersecurity/</a:t>
            </a:r>
            <a:r>
              <a:rPr lang="en-GB" altLang="zh-CN" sz="1700" smtClean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700" smtClean="0"/>
              <a:t>	SG17 -  </a:t>
            </a:r>
            <a:r>
              <a:rPr lang="en-GB" altLang="zh-CN" sz="1700" u="sng" smtClean="0">
                <a:hlinkClick r:id="rId3"/>
              </a:rPr>
              <a:t>http://www.itu.int/ITU-T/studygroups/com17/index.asp</a:t>
            </a:r>
            <a:r>
              <a:rPr lang="en-GB" altLang="zh-CN" sz="1700" u="sng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700" smtClean="0"/>
              <a:t>	CYBEX web page - </a:t>
            </a:r>
            <a:r>
              <a:rPr lang="en-GB" altLang="zh-CN" sz="1700" smtClean="0">
                <a:hlinkClick r:id="rId4"/>
              </a:rPr>
              <a:t>http://www.itu.int/ITU-T/studygroups/com17/cybex/index.html</a:t>
            </a:r>
            <a:r>
              <a:rPr lang="en-GB" altLang="zh-CN" sz="170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700" smtClean="0"/>
              <a:t>	SG17 Q4 List of Network Forensics and Vulnerability Organisations 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700" smtClean="0"/>
              <a:t>	</a:t>
            </a:r>
            <a:r>
              <a:rPr lang="en-GB" altLang="zh-CN" sz="1700" smtClean="0">
                <a:hlinkClick r:id="rId5"/>
              </a:rPr>
              <a:t>http://www.itu.int/ITU-T/studygroups/com17/nfvo/index.html</a:t>
            </a:r>
            <a:r>
              <a:rPr lang="en-GB" altLang="zh-CN" sz="1700" smtClean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zh-CN" sz="17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900" b="1" smtClean="0"/>
              <a:t>FIRST</a:t>
            </a:r>
            <a:r>
              <a:rPr lang="en-GB" altLang="zh-CN" sz="1700" smtClean="0"/>
              <a:t> - </a:t>
            </a:r>
            <a:r>
              <a:rPr lang="en-GB" altLang="zh-CN" sz="1700" smtClean="0">
                <a:hlinkClick r:id="rId6"/>
              </a:rPr>
              <a:t>http://www.first.org/</a:t>
            </a:r>
            <a:r>
              <a:rPr lang="en-GB" altLang="zh-CN" sz="170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zh-CN" sz="17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1900" b="1" smtClean="0"/>
              <a:t>ENISA</a:t>
            </a:r>
            <a:r>
              <a:rPr lang="en-GB" altLang="zh-CN" sz="1700" smtClean="0"/>
              <a:t> - </a:t>
            </a:r>
            <a:r>
              <a:rPr lang="en-GB" altLang="zh-CN" sz="1700" smtClean="0">
                <a:hlinkClick r:id="rId7"/>
              </a:rPr>
              <a:t>http://www.enisa.europa.eu/</a:t>
            </a:r>
            <a:r>
              <a:rPr lang="en-GB" altLang="zh-CN" sz="1700" smtClean="0"/>
              <a:t>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8F9-CD3C-4556-AAEA-A0929174AE2E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610600" cy="868363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000000"/>
                </a:solidFill>
              </a:rPr>
              <a:t>Who is involved*: it takes a global village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84438" y="1484313"/>
            <a:ext cx="4098925" cy="2286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Comparable government agencies</a:t>
            </a:r>
            <a:br>
              <a:rPr lang="en-US" dirty="0"/>
            </a:br>
            <a:r>
              <a:rPr lang="en-US" dirty="0"/>
              <a:t>of other countries/regions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87900" y="4005263"/>
            <a:ext cx="4176713" cy="216058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Other Bodies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850" y="3933825"/>
            <a:ext cx="4225925" cy="227171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Vendors/Service Providers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875" y="2276475"/>
            <a:ext cx="3886200" cy="1465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Australia, Canada, China, EU, Germany, Kenya, Korea, Japan, Netherlands, Russia, Switzerland, Syria, UK, USA (potentially 191 countries)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389438"/>
            <a:ext cx="3886200" cy="14763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Anatel, China Unicom, Cisco, CNRI, France Telecom, Huawei, Intel, KDDI, LAC, Microsoft, Nokia Siemens, NTT, Syrian Telecom, Telcordia, Verizon, Yaana, ZTE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4575" y="4389438"/>
            <a:ext cx="3886200" cy="12001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APWG, CA/B Forum, BIS, CCDB, CNIS, ETSI, </a:t>
            </a:r>
            <a:r>
              <a:rPr lang="en-US" b="1" dirty="0"/>
              <a:t>FIRST</a:t>
            </a:r>
            <a:r>
              <a:rPr lang="en-US" dirty="0"/>
              <a:t>, GSC, IEEE ICSG, IETF, ISO SC6:SC27:TC68, other ITU-T SGs, ITU-D, ITU-R, MITRE, NSTAC, OASIS</a:t>
            </a:r>
          </a:p>
        </p:txBody>
      </p:sp>
      <p:sp>
        <p:nvSpPr>
          <p:cNvPr id="27656" name="TextBox 6"/>
          <p:cNvSpPr txBox="1">
            <a:spLocks noChangeArrowheads="1"/>
          </p:cNvSpPr>
          <p:nvPr/>
        </p:nvSpPr>
        <p:spPr bwMode="auto">
          <a:xfrm>
            <a:off x="179388" y="6237288"/>
            <a:ext cx="843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b="1"/>
              <a:t>*</a:t>
            </a:r>
            <a:r>
              <a:rPr lang="en-US" altLang="zh-CN" sz="1300" b="1"/>
              <a:t>ITU-T Q4/17 participants and contributors.  Does not include scores more in development communities</a:t>
            </a:r>
          </a:p>
        </p:txBody>
      </p:sp>
      <p:sp>
        <p:nvSpPr>
          <p:cNvPr id="2765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0E40A-81C8-423B-BCF5-72FDC8855355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395536" y="4869160"/>
            <a:ext cx="1577429" cy="1395713"/>
          </a:xfrm>
          <a:prstGeom prst="roundRect">
            <a:avLst/>
          </a:prstGeom>
          <a:gradFill flip="none" rotWithShape="1">
            <a:gsLst>
              <a:gs pos="0">
                <a:srgbClr val="ABD5FF">
                  <a:shade val="30000"/>
                  <a:satMod val="115000"/>
                </a:srgbClr>
              </a:gs>
              <a:gs pos="50000">
                <a:srgbClr val="ABD5FF">
                  <a:shade val="67500"/>
                  <a:satMod val="115000"/>
                </a:srgbClr>
              </a:gs>
              <a:gs pos="100000">
                <a:srgbClr val="ABD5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accent4"/>
                </a:solidFill>
              </a:rPr>
              <a:t>CYBEX Focus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4876800" y="3613150"/>
            <a:ext cx="274638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933575" y="1484313"/>
            <a:ext cx="1066800" cy="44926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Contractual service agreements and federations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339975" y="1944688"/>
            <a:ext cx="57150" cy="46355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97125" y="2714625"/>
            <a:ext cx="304800" cy="1423988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724525" y="4143375"/>
            <a:ext cx="719138" cy="381000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Deny resources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5481638" y="4292600"/>
            <a:ext cx="338137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416675" y="3978275"/>
            <a:ext cx="365125" cy="301625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55" idx="3"/>
          </p:cNvCxnSpPr>
          <p:nvPr/>
        </p:nvCxnSpPr>
        <p:spPr>
          <a:xfrm rot="10800000" flipV="1">
            <a:off x="6443663" y="3978275"/>
            <a:ext cx="1439862" cy="35560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65163" y="1628775"/>
            <a:ext cx="1066800" cy="377825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Intergovernmental agreements and cooperation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1725613" y="1992313"/>
            <a:ext cx="560387" cy="415925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ounded Rectangle 13"/>
          <p:cNvSpPr/>
          <p:nvPr/>
        </p:nvSpPr>
        <p:spPr>
          <a:xfrm>
            <a:off x="498475" y="2227263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Tort &amp; indemnification</a:t>
            </a:r>
          </a:p>
        </p:txBody>
      </p:sp>
      <p:cxnSp>
        <p:nvCxnSpPr>
          <p:cNvPr id="79" name="Straight Connector 78"/>
          <p:cNvCxnSpPr>
            <a:stCxn id="5" idx="1"/>
            <a:endCxn id="14" idx="3"/>
          </p:cNvCxnSpPr>
          <p:nvPr/>
        </p:nvCxnSpPr>
        <p:spPr>
          <a:xfrm flipH="1" flipV="1">
            <a:off x="1565275" y="2417763"/>
            <a:ext cx="225425" cy="3651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Rounded Rectangle 11"/>
          <p:cNvSpPr/>
          <p:nvPr/>
        </p:nvSpPr>
        <p:spPr>
          <a:xfrm>
            <a:off x="506413" y="2747963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Regulatory/ administrative law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1565275" y="2381250"/>
            <a:ext cx="717550" cy="36830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Rounded Rectangle 12"/>
          <p:cNvSpPr/>
          <p:nvPr/>
        </p:nvSpPr>
        <p:spPr>
          <a:xfrm>
            <a:off x="1677988" y="2994025"/>
            <a:ext cx="6096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Criminal law</a:t>
            </a:r>
          </a:p>
        </p:txBody>
      </p:sp>
      <p:cxnSp>
        <p:nvCxnSpPr>
          <p:cNvPr id="86" name="Straight Connector 85"/>
          <p:cNvCxnSpPr>
            <a:endCxn id="13" idx="0"/>
          </p:cNvCxnSpPr>
          <p:nvPr/>
        </p:nvCxnSpPr>
        <p:spPr>
          <a:xfrm flipH="1">
            <a:off x="1982788" y="2428875"/>
            <a:ext cx="392112" cy="56515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>
            <a:endCxn id="23" idx="3"/>
          </p:cNvCxnSpPr>
          <p:nvPr/>
        </p:nvCxnSpPr>
        <p:spPr>
          <a:xfrm flipH="1">
            <a:off x="3119438" y="4308475"/>
            <a:ext cx="1704975" cy="85725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27375" y="3787775"/>
            <a:ext cx="1047750" cy="38100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" idx="1"/>
          </p:cNvCxnSpPr>
          <p:nvPr/>
        </p:nvCxnSpPr>
        <p:spPr>
          <a:xfrm flipH="1">
            <a:off x="5400675" y="2243138"/>
            <a:ext cx="877888" cy="53975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  <a:prstDash val="sysDash"/>
            <a:headEnd type="triangl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683000" y="2181225"/>
            <a:ext cx="1676400" cy="3810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50" b="1" dirty="0"/>
              <a:t>Legal remedies may also institute protective measures</a:t>
            </a:r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2881313" y="2408238"/>
            <a:ext cx="725487" cy="41275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  <a:prstDash val="sysDash"/>
            <a:headEnd type="non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7" idx="3"/>
          </p:cNvCxnSpPr>
          <p:nvPr/>
        </p:nvCxnSpPr>
        <p:spPr>
          <a:xfrm flipH="1">
            <a:off x="6032500" y="4791075"/>
            <a:ext cx="1450975" cy="3175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927725" y="3087688"/>
            <a:ext cx="941388" cy="401637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Data retention and auditing</a:t>
            </a:r>
          </a:p>
        </p:txBody>
      </p:sp>
      <p:cxnSp>
        <p:nvCxnSpPr>
          <p:cNvPr id="133" name="Straight Connector 132"/>
          <p:cNvCxnSpPr>
            <a:stCxn id="53" idx="0"/>
          </p:cNvCxnSpPr>
          <p:nvPr/>
        </p:nvCxnSpPr>
        <p:spPr>
          <a:xfrm flipV="1">
            <a:off x="6399213" y="2278063"/>
            <a:ext cx="446087" cy="8096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553200" y="3611563"/>
            <a:ext cx="827088" cy="365125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Identity Management</a:t>
            </a:r>
          </a:p>
        </p:txBody>
      </p:sp>
      <p:cxnSp>
        <p:nvCxnSpPr>
          <p:cNvPr id="136" name="Straight Connector 135"/>
          <p:cNvCxnSpPr>
            <a:stCxn id="48" idx="0"/>
          </p:cNvCxnSpPr>
          <p:nvPr/>
        </p:nvCxnSpPr>
        <p:spPr>
          <a:xfrm flipH="1" flipV="1">
            <a:off x="6886575" y="2230438"/>
            <a:ext cx="79375" cy="13811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4048125" y="3011488"/>
            <a:ext cx="511175" cy="60166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140200" y="3357563"/>
            <a:ext cx="760413" cy="446087"/>
          </a:xfrm>
          <a:prstGeom prst="roundRect">
            <a:avLst/>
          </a:prstGeom>
          <a:solidFill>
            <a:schemeClr val="l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Forensics &amp; heuristics analysis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092700" y="3429000"/>
            <a:ext cx="631825" cy="381000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Provide data for analysis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5681663" y="3787775"/>
            <a:ext cx="1887537" cy="84931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4" idx="3"/>
            <a:endCxn id="48" idx="1"/>
          </p:cNvCxnSpPr>
          <p:nvPr/>
        </p:nvCxnSpPr>
        <p:spPr>
          <a:xfrm>
            <a:off x="5724525" y="3619500"/>
            <a:ext cx="828675" cy="174625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430838" y="3024188"/>
            <a:ext cx="130175" cy="365125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651500" y="3379788"/>
            <a:ext cx="236538" cy="134937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5254625" y="3825875"/>
            <a:ext cx="104775" cy="30321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850063" y="2014538"/>
            <a:ext cx="1100137" cy="22860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ounded Rectangle 48"/>
          <p:cNvSpPr/>
          <p:nvPr/>
        </p:nvSpPr>
        <p:spPr>
          <a:xfrm>
            <a:off x="7580313" y="1700213"/>
            <a:ext cx="827087" cy="50641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Encryption/ VPNs esp. for signalling</a:t>
            </a:r>
          </a:p>
        </p:txBody>
      </p:sp>
      <p:cxnSp>
        <p:nvCxnSpPr>
          <p:cNvPr id="122" name="Straight Connector 121"/>
          <p:cNvCxnSpPr/>
          <p:nvPr/>
        </p:nvCxnSpPr>
        <p:spPr>
          <a:xfrm flipH="1" flipV="1">
            <a:off x="6843713" y="2243138"/>
            <a:ext cx="1106487" cy="51911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0" name="Rounded Rectangle 49"/>
          <p:cNvSpPr/>
          <p:nvPr/>
        </p:nvSpPr>
        <p:spPr>
          <a:xfrm>
            <a:off x="7613650" y="2562225"/>
            <a:ext cx="919163" cy="434975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Resilient infrastructure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H="1" flipV="1">
            <a:off x="6843713" y="2271713"/>
            <a:ext cx="1452562" cy="169227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7883525" y="3667125"/>
            <a:ext cx="827088" cy="4000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Routing &amp; resource constraints</a:t>
            </a:r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6845300" y="2271713"/>
            <a:ext cx="1093788" cy="24574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483475" y="4478338"/>
            <a:ext cx="912813" cy="557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Network/ application state &amp; integrity</a:t>
            </a:r>
          </a:p>
        </p:txBody>
      </p:sp>
      <p:cxnSp>
        <p:nvCxnSpPr>
          <p:cNvPr id="131" name="Straight Connector 130"/>
          <p:cNvCxnSpPr/>
          <p:nvPr/>
        </p:nvCxnSpPr>
        <p:spPr>
          <a:xfrm flipV="1">
            <a:off x="5995988" y="2262188"/>
            <a:ext cx="809625" cy="376237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133975" y="2609850"/>
            <a:ext cx="942975" cy="40163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Real-time data availability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8563" y="2014538"/>
            <a:ext cx="1143000" cy="45720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  <a:defRPr/>
            </a:pPr>
            <a:r>
              <a:rPr lang="en-US" sz="1300" b="1" dirty="0"/>
              <a:t>Measures for protection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394075" y="2738438"/>
            <a:ext cx="1371600" cy="547687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  <a:defRPr/>
            </a:pPr>
            <a:r>
              <a:rPr lang="en-US" sz="1300" b="1" dirty="0"/>
              <a:t>Measures for threat detection</a:t>
            </a:r>
          </a:p>
        </p:txBody>
      </p:sp>
      <p:cxnSp>
        <p:nvCxnSpPr>
          <p:cNvPr id="203" name="Straight Connector 202"/>
          <p:cNvCxnSpPr>
            <a:endCxn id="20" idx="0"/>
          </p:cNvCxnSpPr>
          <p:nvPr/>
        </p:nvCxnSpPr>
        <p:spPr>
          <a:xfrm flipH="1">
            <a:off x="4216400" y="4324350"/>
            <a:ext cx="982663" cy="83343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808538" y="4129088"/>
            <a:ext cx="684212" cy="381000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Blacklists &amp; whitelists</a:t>
            </a:r>
          </a:p>
        </p:txBody>
      </p:sp>
      <p:cxnSp>
        <p:nvCxnSpPr>
          <p:cNvPr id="204" name="Straight Connector 203"/>
          <p:cNvCxnSpPr>
            <a:endCxn id="20" idx="0"/>
          </p:cNvCxnSpPr>
          <p:nvPr/>
        </p:nvCxnSpPr>
        <p:spPr>
          <a:xfrm flipH="1">
            <a:off x="4216400" y="4837113"/>
            <a:ext cx="1384300" cy="32067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205413" y="4662488"/>
            <a:ext cx="827087" cy="320675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Vulnerability notices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127375" y="4524375"/>
            <a:ext cx="2095500" cy="242888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943100" y="4067175"/>
            <a:ext cx="1176338" cy="652463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1100"/>
              </a:lnSpc>
              <a:defRPr/>
            </a:pPr>
            <a:r>
              <a:rPr lang="en-US" sz="1300" b="1" dirty="0"/>
              <a:t>Investigation &amp; measure initiation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76638" y="5157788"/>
            <a:ext cx="1281112" cy="63976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  <a:defRPr/>
            </a:pPr>
            <a:r>
              <a:rPr lang="en-US" sz="1300" b="1" dirty="0"/>
              <a:t>Measures for thwarting and other remedies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0700" y="2225675"/>
            <a:ext cx="1098550" cy="45720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  <a:defRPr/>
            </a:pPr>
            <a:r>
              <a:rPr lang="en-US" sz="1300" b="1" dirty="0"/>
              <a:t>Legal Remedies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What </a:t>
            </a:r>
            <a:r>
              <a:rPr lang="en-US" sz="3600" b="1" dirty="0">
                <a:solidFill>
                  <a:schemeClr val="accent4"/>
                </a:solidFill>
              </a:rPr>
              <a:t>c</a:t>
            </a:r>
            <a:r>
              <a:rPr lang="en-US" sz="3600" b="1" dirty="0" smtClean="0">
                <a:solidFill>
                  <a:schemeClr val="accent4"/>
                </a:solidFill>
              </a:rPr>
              <a:t>ybersecurity model?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55650" y="5373688"/>
            <a:ext cx="817563" cy="3048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1000" b="1" dirty="0"/>
              <a:t>Capabilities Supported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827088" y="6021388"/>
            <a:ext cx="769937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45" name="TextBox 6"/>
          <p:cNvSpPr txBox="1">
            <a:spLocks noChangeArrowheads="1"/>
          </p:cNvSpPr>
          <p:nvPr/>
        </p:nvSpPr>
        <p:spPr bwMode="auto">
          <a:xfrm>
            <a:off x="179388" y="5732463"/>
            <a:ext cx="201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100" b="1"/>
              <a:t>Information exchange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2268538" y="3357563"/>
            <a:ext cx="1008062" cy="498475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Provide basis for legal remedies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576638" y="4516438"/>
            <a:ext cx="873125" cy="323850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Patch development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460750" y="3751263"/>
            <a:ext cx="750888" cy="381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Provide basis for actions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539145" y="4212697"/>
            <a:ext cx="764236" cy="265113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  <a:alpha val="4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Reputation sanctions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6234113" y="4527550"/>
            <a:ext cx="917575" cy="571500"/>
          </a:xfrm>
          <a:prstGeom prst="roundRect">
            <a:avLst/>
          </a:prstGeom>
          <a:gradFill flip="none" rotWithShape="1">
            <a:gsLst>
              <a:gs pos="0">
                <a:srgbClr val="D9ECFF">
                  <a:shade val="30000"/>
                  <a:satMod val="115000"/>
                </a:srgbClr>
              </a:gs>
              <a:gs pos="50000">
                <a:srgbClr val="D9ECFF">
                  <a:shade val="67500"/>
                  <a:satMod val="115000"/>
                </a:srgbClr>
              </a:gs>
              <a:gs pos="100000">
                <a:srgbClr val="D9E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1000"/>
              </a:lnSpc>
              <a:defRPr/>
            </a:pPr>
            <a:r>
              <a:rPr lang="en-US" sz="1000" b="1" dirty="0"/>
              <a:t>Provide awareness of vulnerabilities and remedies</a:t>
            </a:r>
          </a:p>
        </p:txBody>
      </p:sp>
      <p:sp>
        <p:nvSpPr>
          <p:cNvPr id="16453" name="Slide Number Placeholder 6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6F279B-9EC9-4FB0-AA44-5EC916911CF1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42963" y="2811463"/>
            <a:ext cx="1646237" cy="1371600"/>
          </a:xfrm>
          <a:prstGeom prst="rect">
            <a:avLst/>
          </a:prstGeom>
          <a:solidFill>
            <a:srgbClr val="DAE1FE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tx1"/>
                </a:solidFill>
              </a:rPr>
              <a:t>Cybersecurity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Information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u="sng" dirty="0">
                <a:solidFill>
                  <a:schemeClr val="tx1"/>
                </a:solidFill>
              </a:rPr>
              <a:t>acquisition</a:t>
            </a: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(out of scope)</a:t>
            </a:r>
          </a:p>
        </p:txBody>
      </p:sp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746125" y="2116138"/>
            <a:ext cx="178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Cybersecurity</a:t>
            </a:r>
          </a:p>
          <a:p>
            <a:pPr algn="ctr"/>
            <a:r>
              <a:rPr lang="en-US" altLang="zh-CN" b="1"/>
              <a:t>Entities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324600" y="2819400"/>
            <a:ext cx="1646238" cy="1371600"/>
          </a:xfrm>
          <a:prstGeom prst="rect">
            <a:avLst/>
          </a:prstGeom>
          <a:solidFill>
            <a:srgbClr val="DAE1FE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tx1"/>
                </a:solidFill>
              </a:rPr>
              <a:t>Cybersecurity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Information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u="sng" dirty="0">
                <a:solidFill>
                  <a:schemeClr val="tx1"/>
                </a:solidFill>
              </a:rPr>
              <a:t>use</a:t>
            </a: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(out of scope)</a:t>
            </a:r>
          </a:p>
        </p:txBody>
      </p:sp>
      <p:sp>
        <p:nvSpPr>
          <p:cNvPr id="17412" name="TextBox 13"/>
          <p:cNvSpPr txBox="1">
            <a:spLocks noChangeArrowheads="1"/>
          </p:cNvSpPr>
          <p:nvPr/>
        </p:nvSpPr>
        <p:spPr bwMode="auto">
          <a:xfrm>
            <a:off x="6265863" y="2146300"/>
            <a:ext cx="178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Cybersecurity</a:t>
            </a:r>
          </a:p>
          <a:p>
            <a:pPr algn="ctr"/>
            <a:r>
              <a:rPr lang="en-US" altLang="zh-CN" b="1"/>
              <a:t>Entities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90800" y="3497263"/>
            <a:ext cx="36576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 bwMode="auto">
          <a:xfrm rot="5400000">
            <a:off x="2339975" y="3497263"/>
            <a:ext cx="5048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/>
          <p:nvPr/>
        </p:nvCxnSpPr>
        <p:spPr bwMode="auto">
          <a:xfrm rot="5400000">
            <a:off x="6021388" y="3497263"/>
            <a:ext cx="45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The basic CYBEX model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133600"/>
            <a:ext cx="3124200" cy="2687638"/>
          </a:xfrm>
          <a:prstGeom prst="rect">
            <a:avLst/>
          </a:prstGeom>
          <a:solidFill>
            <a:srgbClr val="E2E2E2"/>
          </a:solidFill>
        </p:spPr>
        <p:txBody>
          <a:bodyPr>
            <a:spAutoFit/>
          </a:bodyPr>
          <a:lstStyle/>
          <a:p>
            <a:pPr marL="115888" indent="-115888">
              <a:spcBef>
                <a:spcPts val="2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>
                <a:latin typeface="+mj-lt"/>
                <a:ea typeface="Times New Roman"/>
                <a:cs typeface="+mn-cs"/>
              </a:rPr>
              <a:t>structuring information</a:t>
            </a:r>
          </a:p>
          <a:p>
            <a:pPr marL="115888" indent="-115888">
              <a:spcBef>
                <a:spcPts val="2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>
                <a:latin typeface="+mj-lt"/>
                <a:ea typeface="Times New Roman"/>
                <a:cs typeface="+mn-cs"/>
              </a:rPr>
              <a:t>identifying and discovering objects</a:t>
            </a:r>
          </a:p>
          <a:p>
            <a:pPr marL="115888" indent="-115888">
              <a:spcBef>
                <a:spcPts val="2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>
                <a:latin typeface="+mj-lt"/>
                <a:ea typeface="Times New Roman"/>
                <a:cs typeface="+mn-cs"/>
              </a:rPr>
              <a:t>requesting and responding with information</a:t>
            </a:r>
          </a:p>
          <a:p>
            <a:pPr marL="115888" indent="-115888">
              <a:spcBef>
                <a:spcPts val="2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>
                <a:latin typeface="+mj-lt"/>
                <a:ea typeface="Times New Roman"/>
                <a:cs typeface="+mn-cs"/>
              </a:rPr>
              <a:t>exchanging information over networks</a:t>
            </a:r>
          </a:p>
          <a:p>
            <a:pPr marL="115888" indent="-115888">
              <a:spcBef>
                <a:spcPts val="2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u="sng" dirty="0">
                <a:latin typeface="+mj-lt"/>
                <a:ea typeface="Times New Roman"/>
                <a:cs typeface="+mn-cs"/>
              </a:rPr>
              <a:t>assured</a:t>
            </a:r>
            <a:r>
              <a:rPr lang="en-US" dirty="0">
                <a:latin typeface="+mj-lt"/>
                <a:ea typeface="Times New Roman"/>
                <a:cs typeface="+mn-cs"/>
              </a:rPr>
              <a:t> cybersecurity information exchanges</a:t>
            </a:r>
          </a:p>
        </p:txBody>
      </p:sp>
      <p:sp>
        <p:nvSpPr>
          <p:cNvPr id="1741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3DE8F-2DA6-4DDC-BB40-673D6EE34E66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To whom and to what does CYBEX apply?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Because the CYBEX framework provides technology neutral information exchange specifications for cybersecurity, it can be applied by</a:t>
            </a:r>
          </a:p>
          <a:p>
            <a:pPr lvl="1">
              <a:defRPr/>
            </a:pPr>
            <a:r>
              <a:rPr lang="en-US" dirty="0" smtClean="0"/>
              <a:t>any system or product using a network</a:t>
            </a:r>
            <a:endParaRPr lang="en-US" dirty="0"/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ny vendor, service provider, or network operator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ny agency or organization specifying, managing, or regulating the above</a:t>
            </a:r>
          </a:p>
          <a:p>
            <a:pPr>
              <a:defRPr/>
            </a:pPr>
            <a:r>
              <a:rPr lang="en-US" dirty="0" smtClean="0"/>
              <a:t>The specifications are especially relevant to</a:t>
            </a:r>
          </a:p>
          <a:p>
            <a:pPr lvl="1">
              <a:defRPr/>
            </a:pPr>
            <a:r>
              <a:rPr lang="en-US" dirty="0" smtClean="0"/>
              <a:t>Computer Incident Response Teams (CIRTS) that must exchange incident information</a:t>
            </a:r>
          </a:p>
          <a:p>
            <a:pPr lvl="1">
              <a:defRPr/>
            </a:pPr>
            <a:r>
              <a:rPr lang="en-US" dirty="0" smtClean="0"/>
              <a:t>Law enforcement authorities that must receive forensics</a:t>
            </a:r>
          </a:p>
          <a:p>
            <a:pPr lvl="1">
              <a:defRPr/>
            </a:pPr>
            <a:r>
              <a:rPr lang="en-US" dirty="0" smtClean="0"/>
              <a:t>Any entity that must deal with the above</a:t>
            </a: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B2521-B913-42C8-8C3E-4160AB9F9A27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82925" y="106363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OVAL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Open Vulnerability and Assessment Language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29350" y="2239963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CWE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Weakness Enumeration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56125" y="223202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CVE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Vulnerabilities and Exposures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41425" y="223202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CPE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Platform Enumeration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562475" y="198438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CVSS</a:t>
            </a: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Vulnerability Scoring System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36525" y="1211263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SCAP</a:t>
            </a: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Security Content Automation Protocol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229350" y="298450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CWSS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Weakness Scoring System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46325" y="223202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CCE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Configuration Enumeration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5575" y="198438"/>
            <a:ext cx="92075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XCCDF</a:t>
            </a: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eXensible Configuration Checklist Description Format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51225" y="223202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ARF</a:t>
            </a: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Assessment Result Format</a:t>
            </a:r>
          </a:p>
        </p:txBody>
      </p:sp>
      <p:cxnSp>
        <p:nvCxnSpPr>
          <p:cNvPr id="36" name="Straight Connector 35"/>
          <p:cNvCxnSpPr>
            <a:endCxn id="6" idx="1"/>
          </p:cNvCxnSpPr>
          <p:nvPr/>
        </p:nvCxnSpPr>
        <p:spPr>
          <a:xfrm flipV="1">
            <a:off x="2324100" y="701675"/>
            <a:ext cx="758825" cy="57150"/>
          </a:xfrm>
          <a:prstGeom prst="line">
            <a:avLst/>
          </a:prstGeom>
          <a:ln w="19050"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5" name="Straight Connector 44"/>
          <p:cNvCxnSpPr>
            <a:stCxn id="6" idx="2"/>
            <a:endCxn id="20" idx="0"/>
          </p:cNvCxnSpPr>
          <p:nvPr/>
        </p:nvCxnSpPr>
        <p:spPr>
          <a:xfrm rot="16200000" flipH="1">
            <a:off x="3808412" y="1027113"/>
            <a:ext cx="936625" cy="14732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>
            <a:stCxn id="29" idx="2"/>
            <a:endCxn id="20" idx="0"/>
          </p:cNvCxnSpPr>
          <p:nvPr/>
        </p:nvCxnSpPr>
        <p:spPr>
          <a:xfrm rot="5400000">
            <a:off x="4594225" y="1806575"/>
            <a:ext cx="844550" cy="6350"/>
          </a:xfrm>
          <a:prstGeom prst="line">
            <a:avLst/>
          </a:prstGeom>
          <a:ln w="19050">
            <a:headEnd type="triangl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Connector 32"/>
          <p:cNvCxnSpPr>
            <a:stCxn id="6" idx="2"/>
            <a:endCxn id="8" idx="0"/>
          </p:cNvCxnSpPr>
          <p:nvPr/>
        </p:nvCxnSpPr>
        <p:spPr>
          <a:xfrm rot="5400000">
            <a:off x="2703512" y="1395413"/>
            <a:ext cx="936625" cy="7366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Straight Connector 42"/>
          <p:cNvCxnSpPr>
            <a:stCxn id="6" idx="2"/>
            <a:endCxn id="21" idx="0"/>
          </p:cNvCxnSpPr>
          <p:nvPr/>
        </p:nvCxnSpPr>
        <p:spPr>
          <a:xfrm rot="5400000">
            <a:off x="2151062" y="842963"/>
            <a:ext cx="936625" cy="18415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>
            <a:stCxn id="5" idx="2"/>
            <a:endCxn id="8" idx="0"/>
          </p:cNvCxnSpPr>
          <p:nvPr/>
        </p:nvCxnSpPr>
        <p:spPr>
          <a:xfrm rot="16200000" flipH="1">
            <a:off x="1922463" y="1350962"/>
            <a:ext cx="844550" cy="917575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7" name="Straight Connector 66"/>
          <p:cNvCxnSpPr>
            <a:stCxn id="5" idx="2"/>
            <a:endCxn id="21" idx="0"/>
          </p:cNvCxnSpPr>
          <p:nvPr/>
        </p:nvCxnSpPr>
        <p:spPr>
          <a:xfrm rot="5400000">
            <a:off x="1370013" y="1716087"/>
            <a:ext cx="844550" cy="187325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4" name="Straight Connector 73"/>
          <p:cNvCxnSpPr>
            <a:stCxn id="34" idx="2"/>
            <a:endCxn id="7" idx="0"/>
          </p:cNvCxnSpPr>
          <p:nvPr/>
        </p:nvCxnSpPr>
        <p:spPr>
          <a:xfrm rot="5400000">
            <a:off x="6310312" y="1863726"/>
            <a:ext cx="752475" cy="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7531100" y="388937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CEE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Common Event Expression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556125" y="3881438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IODEF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fr-FR" sz="800" dirty="0">
                <a:solidFill>
                  <a:srgbClr val="000000"/>
                </a:solidFill>
                <a:latin typeface="Verdana" charset="0"/>
              </a:rPr>
              <a:t>Incident Object Description Exchange Format 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6229350" y="388937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CAPEC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</a:t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Common Attack Pattern Enumeration and Classification</a:t>
            </a: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4559300" y="5386388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IODEF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extensions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GB" sz="800" dirty="0">
                <a:solidFill>
                  <a:srgbClr val="000000"/>
                </a:solidFill>
                <a:latin typeface="Verdana" charset="0"/>
              </a:rPr>
              <a:t>Phishing, </a:t>
            </a:r>
            <a:br>
              <a:rPr lang="en-GB" sz="800" dirty="0">
                <a:solidFill>
                  <a:srgbClr val="000000"/>
                </a:solidFill>
                <a:latin typeface="Verdana" charset="0"/>
              </a:rPr>
            </a:br>
            <a:r>
              <a:rPr lang="en-GB" sz="800" dirty="0">
                <a:solidFill>
                  <a:srgbClr val="000000"/>
                </a:solidFill>
                <a:latin typeface="Verdana" charset="0"/>
              </a:rPr>
              <a:t>Fraud, and </a:t>
            </a:r>
            <a:br>
              <a:rPr lang="en-GB" sz="800" dirty="0">
                <a:solidFill>
                  <a:srgbClr val="000000"/>
                </a:solidFill>
                <a:latin typeface="Verdana" charset="0"/>
              </a:rPr>
            </a:br>
            <a:r>
              <a:rPr lang="en-GB" sz="800" dirty="0">
                <a:solidFill>
                  <a:srgbClr val="000000"/>
                </a:solidFill>
                <a:latin typeface="Verdana" charset="0"/>
              </a:rPr>
              <a:t>Misuse </a:t>
            </a:r>
            <a:br>
              <a:rPr lang="en-GB" sz="800" dirty="0">
                <a:solidFill>
                  <a:srgbClr val="000000"/>
                </a:solidFill>
                <a:latin typeface="Verdana" charset="0"/>
              </a:rPr>
            </a:br>
            <a:r>
              <a:rPr lang="en-GB" sz="800" dirty="0">
                <a:solidFill>
                  <a:srgbClr val="000000"/>
                </a:solidFill>
                <a:latin typeface="Verdana" charset="0"/>
              </a:rPr>
              <a:t>Format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137" name="Straight Connector 136"/>
          <p:cNvCxnSpPr>
            <a:stCxn id="7" idx="2"/>
            <a:endCxn id="134" idx="0"/>
          </p:cNvCxnSpPr>
          <p:nvPr/>
        </p:nvCxnSpPr>
        <p:spPr>
          <a:xfrm rot="5400000">
            <a:off x="6456362" y="3659188"/>
            <a:ext cx="460375" cy="0"/>
          </a:xfrm>
          <a:prstGeom prst="line">
            <a:avLst/>
          </a:prstGeom>
          <a:ln w="1905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0" name="Straight Connector 139"/>
          <p:cNvCxnSpPr/>
          <p:nvPr/>
        </p:nvCxnSpPr>
        <p:spPr>
          <a:xfrm rot="16200000" flipV="1">
            <a:off x="4802187" y="3659188"/>
            <a:ext cx="460375" cy="0"/>
          </a:xfrm>
          <a:prstGeom prst="line">
            <a:avLst/>
          </a:prstGeom>
          <a:ln w="19050"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Straight Connector 153"/>
          <p:cNvCxnSpPr>
            <a:stCxn id="133" idx="2"/>
            <a:endCxn id="136" idx="0"/>
          </p:cNvCxnSpPr>
          <p:nvPr/>
        </p:nvCxnSpPr>
        <p:spPr>
          <a:xfrm>
            <a:off x="5013325" y="5070475"/>
            <a:ext cx="3175" cy="315913"/>
          </a:xfrm>
          <a:prstGeom prst="line">
            <a:avLst/>
          </a:prstGeom>
          <a:ln w="19050">
            <a:prstDash val="solid"/>
            <a:headEnd type="triangle"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9713" y="3613150"/>
            <a:ext cx="8594725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TextBox 36"/>
          <p:cNvSpPr txBox="1"/>
          <p:nvPr/>
        </p:nvSpPr>
        <p:spPr>
          <a:xfrm>
            <a:off x="8532440" y="3645024"/>
            <a:ext cx="369332" cy="26452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200" b="1" dirty="0"/>
              <a:t>Events, Incidents, &amp; Heuristics Exchange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06056" y="247932"/>
            <a:ext cx="369332" cy="29463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1200" b="1" dirty="0"/>
              <a:t>Vulnerability and State Exchange</a:t>
            </a:r>
          </a:p>
        </p:txBody>
      </p:sp>
      <p:cxnSp>
        <p:nvCxnSpPr>
          <p:cNvPr id="32" name="Straight Connector 31"/>
          <p:cNvCxnSpPr>
            <a:stCxn id="31" idx="3"/>
            <a:endCxn id="5" idx="2"/>
          </p:cNvCxnSpPr>
          <p:nvPr/>
        </p:nvCxnSpPr>
        <p:spPr>
          <a:xfrm flipV="1">
            <a:off x="1050925" y="1387475"/>
            <a:ext cx="835025" cy="4191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Straight Connector 45"/>
          <p:cNvCxnSpPr>
            <a:stCxn id="31" idx="3"/>
            <a:endCxn id="6" idx="2"/>
          </p:cNvCxnSpPr>
          <p:nvPr/>
        </p:nvCxnSpPr>
        <p:spPr>
          <a:xfrm flipV="1">
            <a:off x="1050925" y="1295400"/>
            <a:ext cx="2489200" cy="511175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>
            <a:stCxn id="31" idx="3"/>
            <a:endCxn id="20" idx="0"/>
          </p:cNvCxnSpPr>
          <p:nvPr/>
        </p:nvCxnSpPr>
        <p:spPr>
          <a:xfrm>
            <a:off x="1050925" y="1806575"/>
            <a:ext cx="3962400" cy="42545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>
            <a:stCxn id="31" idx="3"/>
            <a:endCxn id="8" idx="0"/>
          </p:cNvCxnSpPr>
          <p:nvPr/>
        </p:nvCxnSpPr>
        <p:spPr>
          <a:xfrm>
            <a:off x="1050925" y="1806575"/>
            <a:ext cx="1752600" cy="42545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Straight Connector 58"/>
          <p:cNvCxnSpPr>
            <a:stCxn id="31" idx="3"/>
            <a:endCxn id="29" idx="2"/>
          </p:cNvCxnSpPr>
          <p:nvPr/>
        </p:nvCxnSpPr>
        <p:spPr>
          <a:xfrm flipV="1">
            <a:off x="1050925" y="1387475"/>
            <a:ext cx="3968750" cy="4191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9" name="Straight Connector 128"/>
          <p:cNvCxnSpPr>
            <a:stCxn id="133" idx="3"/>
            <a:endCxn id="134" idx="1"/>
          </p:cNvCxnSpPr>
          <p:nvPr/>
        </p:nvCxnSpPr>
        <p:spPr>
          <a:xfrm>
            <a:off x="5470525" y="4476750"/>
            <a:ext cx="758825" cy="0"/>
          </a:xfrm>
          <a:prstGeom prst="line">
            <a:avLst/>
          </a:prstGeom>
          <a:ln w="19050"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5" name="Straight Connector 164"/>
          <p:cNvCxnSpPr>
            <a:stCxn id="9" idx="0"/>
            <a:endCxn id="5" idx="2"/>
          </p:cNvCxnSpPr>
          <p:nvPr/>
        </p:nvCxnSpPr>
        <p:spPr>
          <a:xfrm rot="16200000" flipV="1">
            <a:off x="2474913" y="798512"/>
            <a:ext cx="844550" cy="2022475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8" name="Straight Connector 167"/>
          <p:cNvCxnSpPr>
            <a:stCxn id="9" idx="0"/>
            <a:endCxn id="6" idx="2"/>
          </p:cNvCxnSpPr>
          <p:nvPr/>
        </p:nvCxnSpPr>
        <p:spPr>
          <a:xfrm rot="16200000" flipV="1">
            <a:off x="3255962" y="1579563"/>
            <a:ext cx="936625" cy="36830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Connector 39"/>
          <p:cNvCxnSpPr>
            <a:cxnSpLocks noChangeShapeType="1"/>
            <a:stCxn id="31" idx="3"/>
            <a:endCxn id="21" idx="0"/>
          </p:cNvCxnSpPr>
          <p:nvPr/>
        </p:nvCxnSpPr>
        <p:spPr bwMode="auto">
          <a:xfrm>
            <a:off x="1050925" y="1806575"/>
            <a:ext cx="647700" cy="425450"/>
          </a:xfrm>
          <a:prstGeom prst="line">
            <a:avLst/>
          </a:prstGeom>
          <a:ln w="19050">
            <a:headEnd type="none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Connector 46"/>
          <p:cNvCxnSpPr>
            <a:cxnSpLocks noChangeShapeType="1"/>
            <a:stCxn id="7" idx="1"/>
            <a:endCxn id="20" idx="3"/>
          </p:cNvCxnSpPr>
          <p:nvPr/>
        </p:nvCxnSpPr>
        <p:spPr bwMode="auto">
          <a:xfrm rot="10800000">
            <a:off x="5470525" y="2827338"/>
            <a:ext cx="758825" cy="7937"/>
          </a:xfrm>
          <a:prstGeom prst="line">
            <a:avLst/>
          </a:prstGeom>
          <a:ln w="19050">
            <a:prstDash val="sysDash"/>
            <a:headEnd type="triangle" w="med" len="med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>
            <a:cxnSpLocks noChangeShapeType="1"/>
            <a:stCxn id="134" idx="3"/>
            <a:endCxn id="132" idx="1"/>
          </p:cNvCxnSpPr>
          <p:nvPr/>
        </p:nvCxnSpPr>
        <p:spPr bwMode="auto">
          <a:xfrm>
            <a:off x="7143750" y="4484688"/>
            <a:ext cx="387350" cy="0"/>
          </a:xfrm>
          <a:prstGeom prst="line">
            <a:avLst/>
          </a:prstGeom>
          <a:ln w="19050">
            <a:headEnd type="none" w="lg" len="lg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229350" y="5367338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MAEC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</a:t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Malware Attribution Enumeration and  Characteriz-ation Format</a:t>
            </a:r>
          </a:p>
        </p:txBody>
      </p:sp>
      <p:cxnSp>
        <p:nvCxnSpPr>
          <p:cNvPr id="50" name="Straight Connector 49"/>
          <p:cNvCxnSpPr>
            <a:stCxn id="134" idx="2"/>
          </p:cNvCxnSpPr>
          <p:nvPr/>
        </p:nvCxnSpPr>
        <p:spPr>
          <a:xfrm flipH="1">
            <a:off x="6683375" y="5078413"/>
            <a:ext cx="3175" cy="284162"/>
          </a:xfrm>
          <a:prstGeom prst="line">
            <a:avLst/>
          </a:prstGeom>
          <a:ln w="19050"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Line Callout 2 (Accent Bar) 10"/>
          <p:cNvSpPr/>
          <p:nvPr/>
        </p:nvSpPr>
        <p:spPr>
          <a:xfrm>
            <a:off x="7239000" y="5197475"/>
            <a:ext cx="1206500" cy="669925"/>
          </a:xfrm>
          <a:prstGeom prst="accentCallout2">
            <a:avLst>
              <a:gd name="adj1" fmla="val 7854"/>
              <a:gd name="adj2" fmla="val 4450"/>
              <a:gd name="adj3" fmla="val 7854"/>
              <a:gd name="adj4" fmla="val -21930"/>
              <a:gd name="adj5" fmla="val 2430"/>
              <a:gd name="adj6" fmla="val -44036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050" dirty="0">
                <a:solidFill>
                  <a:schemeClr val="tx1"/>
                </a:solidFill>
              </a:rPr>
              <a:t>Plus CPE, CWE, CVE, CEE and OVAL for low-level observables</a:t>
            </a:r>
          </a:p>
        </p:txBody>
      </p:sp>
      <p:sp>
        <p:nvSpPr>
          <p:cNvPr id="19499" name="Slide Number Placeholder 50"/>
          <p:cNvSpPr>
            <a:spLocks noGrp="1"/>
          </p:cNvSpPr>
          <p:nvPr>
            <p:ph type="sldNum" sz="quarter" idx="12"/>
          </p:nvPr>
        </p:nvSpPr>
        <p:spPr>
          <a:xfrm>
            <a:off x="8459788" y="6165850"/>
            <a:ext cx="382587" cy="476250"/>
          </a:xfrm>
          <a:noFill/>
        </p:spPr>
        <p:txBody>
          <a:bodyPr/>
          <a:lstStyle/>
          <a:p>
            <a:fld id="{23E46DE4-C86E-4FC4-85EA-68C2AF35EA1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9500" name="Text Box 46"/>
          <p:cNvSpPr txBox="1">
            <a:spLocks noChangeArrowheads="1"/>
          </p:cNvSpPr>
          <p:nvPr/>
        </p:nvSpPr>
        <p:spPr bwMode="auto">
          <a:xfrm>
            <a:off x="0" y="3789363"/>
            <a:ext cx="50403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Highlights of current activities</a:t>
            </a:r>
          </a:p>
          <a:p>
            <a:pPr>
              <a:spcBef>
                <a:spcPct val="50000"/>
              </a:spcBef>
            </a:pPr>
            <a:endParaRPr lang="en-US" altLang="zh-CN" sz="1600"/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zh-CN"/>
              <a:t>Specifications and Relationship</a:t>
            </a:r>
          </a:p>
          <a:p>
            <a:pPr>
              <a:buFont typeface="Wingdings" pitchFamily="2" charset="2"/>
              <a:buChar char="ü"/>
            </a:pPr>
            <a:r>
              <a:rPr lang="en-US" altLang="zh-CN"/>
              <a:t>Close collaboration with FIRST (Forum of Incident Response and Security Teams)</a:t>
            </a:r>
          </a:p>
          <a:p>
            <a:pPr>
              <a:buFont typeface="Wingdings" pitchFamily="2" charset="2"/>
              <a:buChar char="ü"/>
            </a:pPr>
            <a:r>
              <a:rPr lang="en-US" altLang="zh-CN"/>
              <a:t>FIRST becomes observer of GSC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5197475" y="4114800"/>
            <a:ext cx="2925763" cy="2286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Exchange Cluster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68362"/>
          </a:xfrm>
        </p:spPr>
        <p:txBody>
          <a:bodyPr/>
          <a:lstStyle/>
          <a:p>
            <a:r>
              <a:rPr lang="en-US" altLang="zh-CN" sz="2800" b="1" smtClean="0">
                <a:solidFill>
                  <a:srgbClr val="000000"/>
                </a:solidFill>
                <a:ea typeface="MS PGothic" pitchFamily="34" charset="-128"/>
              </a:rPr>
              <a:t>Challenges: How to identify, enable discovery, trust, and exchange information? (1/2)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73125" y="4129088"/>
            <a:ext cx="3946525" cy="2286000"/>
          </a:xfrm>
          <a:prstGeom prst="rect">
            <a:avLst/>
          </a:prstGeom>
          <a:gradFill flip="none" rotWithShape="1">
            <a:gsLst>
              <a:gs pos="0">
                <a:srgbClr val="F8E5FF">
                  <a:shade val="30000"/>
                  <a:satMod val="115000"/>
                </a:srgbClr>
              </a:gs>
              <a:gs pos="50000">
                <a:srgbClr val="F8E5FF">
                  <a:shade val="67500"/>
                  <a:satMod val="115000"/>
                </a:srgbClr>
              </a:gs>
              <a:gs pos="100000">
                <a:srgbClr val="F8E5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Identity Assurance Cluster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366963" y="4887913"/>
            <a:ext cx="1004887" cy="1189037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63938" y="4887913"/>
            <a:ext cx="1004887" cy="1189037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 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79613" y="1557338"/>
            <a:ext cx="5224462" cy="2468562"/>
          </a:xfrm>
          <a:prstGeom prst="rect">
            <a:avLst/>
          </a:prstGeom>
          <a:gradFill flip="none" rotWithShape="1">
            <a:gsLst>
              <a:gs pos="0">
                <a:srgbClr val="C9E4FF">
                  <a:shade val="30000"/>
                  <a:satMod val="115000"/>
                </a:srgbClr>
              </a:gs>
              <a:gs pos="50000">
                <a:srgbClr val="C9E4FF">
                  <a:shade val="67500"/>
                  <a:satMod val="115000"/>
                </a:srgbClr>
              </a:gs>
              <a:gs pos="100000">
                <a:srgbClr val="C9E4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Discovery Enabling Cluster for </a:t>
            </a:r>
            <a:r>
              <a:rPr lang="en-US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parties, standards, schema, enumerations, instances and other objects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627313" y="2565400"/>
            <a:ext cx="1006475" cy="1189038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</a:t>
            </a:r>
            <a:b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Namespace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140200" y="2565400"/>
            <a:ext cx="1004888" cy="1189038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Discovery</a:t>
            </a:r>
            <a:b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enabling</a:t>
            </a:r>
            <a:b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580063" y="2565400"/>
            <a:ext cx="1006475" cy="1189038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  <a:t>Request</a:t>
            </a:r>
            <a:b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</a:br>
            <a: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  <a:t>and</a:t>
            </a:r>
            <a:b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</a:br>
            <a: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  <a:t>distribution</a:t>
            </a:r>
            <a:b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</a:br>
            <a:r>
              <a:rPr lang="en-GB" altLang="zh-CN" sz="1000" b="1">
                <a:solidFill>
                  <a:srgbClr val="000000"/>
                </a:solidFill>
                <a:latin typeface="Verdana" pitchFamily="34" charset="0"/>
              </a:rPr>
              <a:t>mechanisms</a:t>
            </a:r>
            <a:endParaRPr lang="en-US" altLang="zh-CN" sz="1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00" y="4830763"/>
            <a:ext cx="1006475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Interaction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702425" y="4830763"/>
            <a:ext cx="1006475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23950" y="4902200"/>
            <a:ext cx="1004888" cy="1189038"/>
          </a:xfrm>
          <a:prstGeom prst="rect">
            <a:avLst/>
          </a:prstGeom>
          <a:gradFill flip="none" rotWithShape="1">
            <a:gsLst>
              <a:gs pos="0">
                <a:srgbClr val="B9FB57">
                  <a:tint val="66000"/>
                  <a:satMod val="160000"/>
                </a:srgbClr>
              </a:gs>
              <a:gs pos="50000">
                <a:srgbClr val="B9FB57">
                  <a:tint val="44500"/>
                  <a:satMod val="160000"/>
                </a:srgbClr>
              </a:gs>
              <a:gs pos="100000">
                <a:srgbClr val="B9FB5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Platforms</a:t>
            </a:r>
          </a:p>
        </p:txBody>
      </p:sp>
      <p:sp>
        <p:nvSpPr>
          <p:cNvPr id="2049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6A66A0-F52F-42EE-A3D8-CB80E0CB58C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468313" y="1268413"/>
            <a:ext cx="4789487" cy="344646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Vulnerability/State Exchange Cluster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940425" y="1268413"/>
            <a:ext cx="2965450" cy="3303587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Event/Incident/Heuristics Exchange Cluster</a:t>
            </a:r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07375" cy="649288"/>
          </a:xfrm>
        </p:spPr>
        <p:txBody>
          <a:bodyPr/>
          <a:lstStyle/>
          <a:p>
            <a:r>
              <a:rPr lang="en-US" altLang="zh-CN" sz="2800" b="1" smtClean="0">
                <a:solidFill>
                  <a:srgbClr val="000000"/>
                </a:solidFill>
                <a:ea typeface="MS PGothic" pitchFamily="34" charset="-128"/>
              </a:rPr>
              <a:t>Challenges: How to identify, enable discovery, trust, and exchange information? (2/2)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57513" y="4792663"/>
            <a:ext cx="3692525" cy="1773237"/>
          </a:xfrm>
          <a:prstGeom prst="rect">
            <a:avLst/>
          </a:prstGeom>
          <a:gradFill flip="none" rotWithShape="1">
            <a:gsLst>
              <a:gs pos="0">
                <a:srgbClr val="FF8BFF">
                  <a:tint val="66000"/>
                  <a:satMod val="160000"/>
                </a:srgbClr>
              </a:gs>
              <a:gs pos="50000">
                <a:srgbClr val="FF8BFF">
                  <a:tint val="44500"/>
                  <a:satMod val="160000"/>
                </a:srgbClr>
              </a:gs>
              <a:gs pos="100000">
                <a:srgbClr val="FF8B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Exchange Cluster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113088" y="5153025"/>
            <a:ext cx="1004887" cy="1189038"/>
          </a:xfrm>
          <a:prstGeom prst="rect">
            <a:avLst/>
          </a:prstGeom>
          <a:gradFill flip="none" rotWithShape="1">
            <a:gsLst>
              <a:gs pos="0">
                <a:srgbClr val="EAD5FF">
                  <a:shade val="30000"/>
                  <a:satMod val="115000"/>
                </a:srgbClr>
              </a:gs>
              <a:gs pos="50000">
                <a:srgbClr val="EAD5FF">
                  <a:shade val="67500"/>
                  <a:satMod val="115000"/>
                </a:srgbClr>
              </a:gs>
              <a:gs pos="100000">
                <a:srgbClr val="EAD5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Handover of real time forensics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284663" y="5153025"/>
            <a:ext cx="1004887" cy="1189038"/>
          </a:xfrm>
          <a:prstGeom prst="rect">
            <a:avLst/>
          </a:prstGeom>
          <a:gradFill flip="none" rotWithShape="1">
            <a:gsLst>
              <a:gs pos="0">
                <a:srgbClr val="EAD5FF">
                  <a:shade val="30000"/>
                  <a:satMod val="115000"/>
                </a:srgbClr>
              </a:gs>
              <a:gs pos="50000">
                <a:srgbClr val="EAD5FF">
                  <a:shade val="67500"/>
                  <a:satMod val="115000"/>
                </a:srgbClr>
              </a:gs>
              <a:gs pos="100000">
                <a:srgbClr val="EAD5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Handover of retained data forensics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227763" y="1989138"/>
            <a:ext cx="1006475" cy="1189037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Expressions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524750" y="3284538"/>
            <a:ext cx="1006475" cy="1189037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Extensions</a:t>
            </a:r>
            <a:b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</a:b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for:</a:t>
            </a:r>
          </a:p>
          <a:p>
            <a:pPr algn="ctr">
              <a:defRPr/>
            </a:pP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DPI</a:t>
            </a:r>
          </a:p>
          <a:p>
            <a:pPr algn="ctr">
              <a:defRPr/>
            </a:pP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Traceback</a:t>
            </a:r>
          </a:p>
          <a:p>
            <a:pPr algn="ctr">
              <a:defRPr/>
            </a:pP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Smartgrid</a:t>
            </a:r>
          </a:p>
          <a:p>
            <a:pPr algn="ctr">
              <a:defRPr/>
            </a:pPr>
            <a: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  <a:t>Phishing</a:t>
            </a:r>
            <a:br>
              <a:rPr lang="en-US" altLang="zh-CN" sz="900" b="1">
                <a:solidFill>
                  <a:srgbClr val="000000"/>
                </a:solidFill>
                <a:latin typeface="Verdana" pitchFamily="34" charset="0"/>
              </a:rPr>
            </a:br>
            <a:endParaRPr lang="en-US" altLang="zh-CN" sz="9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596188" y="1916113"/>
            <a:ext cx="1006475" cy="1189037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Malware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227763" y="3284538"/>
            <a:ext cx="1006475" cy="1189037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Incident</a:t>
            </a:r>
            <a:b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</a:b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and</a:t>
            </a:r>
            <a:b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</a:b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Attack</a:t>
            </a:r>
            <a:b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</a:b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Patterns</a:t>
            </a:r>
            <a:endParaRPr lang="en-US" altLang="zh-CN" sz="9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56238" y="5153025"/>
            <a:ext cx="1004887" cy="1189038"/>
          </a:xfrm>
          <a:prstGeom prst="rect">
            <a:avLst/>
          </a:prstGeom>
          <a:gradFill flip="none" rotWithShape="1">
            <a:gsLst>
              <a:gs pos="0">
                <a:srgbClr val="EAD5FF">
                  <a:shade val="30000"/>
                  <a:satMod val="115000"/>
                </a:srgbClr>
              </a:gs>
              <a:gs pos="50000">
                <a:srgbClr val="EAD5FF">
                  <a:shade val="67500"/>
                  <a:satMod val="115000"/>
                </a:srgbClr>
              </a:gs>
              <a:gs pos="100000">
                <a:srgbClr val="EAD5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Electronic</a:t>
            </a:r>
            <a:b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</a:br>
            <a:r>
              <a:rPr lang="fr-FR" altLang="zh-CN" sz="900" b="1">
                <a:solidFill>
                  <a:srgbClr val="000000"/>
                </a:solidFill>
                <a:latin typeface="Verdana" pitchFamily="34" charset="0"/>
              </a:rPr>
              <a:t>Evidence Discovery</a:t>
            </a:r>
            <a:endParaRPr lang="en-US" altLang="zh-CN" sz="9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11188" y="1628775"/>
            <a:ext cx="4565650" cy="1411288"/>
          </a:xfrm>
          <a:prstGeom prst="roundRect">
            <a:avLst>
              <a:gd name="adj" fmla="val 4991"/>
            </a:avLst>
          </a:prstGeom>
          <a:solidFill>
            <a:srgbClr val="C0D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>
              <a:defRPr/>
            </a:pPr>
            <a:r>
              <a:rPr lang="en-US" sz="1400" dirty="0"/>
              <a:t>Knowledge Base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68538" y="1989138"/>
            <a:ext cx="989012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Weaknesses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1275" y="1989138"/>
            <a:ext cx="989013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Vulnerabilities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Exposures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5650" y="1989138"/>
            <a:ext cx="989013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11188" y="3213100"/>
            <a:ext cx="4565650" cy="1411288"/>
          </a:xfrm>
          <a:prstGeom prst="roundRect">
            <a:avLst>
              <a:gd name="adj" fmla="val 4991"/>
            </a:avLst>
          </a:prstGeom>
          <a:solidFill>
            <a:srgbClr val="C0D9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>
              <a:defRPr/>
            </a:pPr>
            <a:r>
              <a:rPr lang="en-US" sz="1400" dirty="0"/>
              <a:t>State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51275" y="3573463"/>
            <a:ext cx="989013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55650" y="3573463"/>
            <a:ext cx="989013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State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Measurement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68538" y="3573463"/>
            <a:ext cx="989012" cy="9556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Configuration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Checklists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914400" y="5153025"/>
            <a:ext cx="1006475" cy="1189038"/>
          </a:xfrm>
          <a:prstGeom prst="rect">
            <a:avLst/>
          </a:prstGeom>
          <a:gradFill flip="none" rotWithShape="1">
            <a:gsLst>
              <a:gs pos="0">
                <a:srgbClr val="EAD5FF">
                  <a:shade val="30000"/>
                  <a:satMod val="115000"/>
                </a:srgbClr>
              </a:gs>
              <a:gs pos="50000">
                <a:srgbClr val="EAD5FF">
                  <a:shade val="67500"/>
                  <a:satMod val="115000"/>
                </a:srgbClr>
              </a:gs>
              <a:gs pos="100000">
                <a:srgbClr val="EAD5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Terms and</a:t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conditions</a:t>
            </a:r>
          </a:p>
        </p:txBody>
      </p:sp>
      <p:sp>
        <p:nvSpPr>
          <p:cNvPr id="22549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73381B-681F-47FF-81E3-42CE9EEA5911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01625" y="549275"/>
            <a:ext cx="8540750" cy="527050"/>
          </a:xfrm>
        </p:spPr>
        <p:txBody>
          <a:bodyPr/>
          <a:lstStyle/>
          <a:p>
            <a:r>
              <a:rPr lang="en-US" altLang="zh-CN" sz="3600" b="1" smtClean="0">
                <a:solidFill>
                  <a:srgbClr val="000000"/>
                </a:solidFill>
              </a:rPr>
              <a:t>Next Steps/Actions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600" b="1" smtClean="0"/>
              <a:t>Will provide three essential capabilities for any system or service: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Determining cyber-integrity of systems and services in a measurable way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Detecting and exchanging incident information to improve cyber-integrity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Providing forensics, when necessary, to appropriate authorities</a:t>
            </a:r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Includes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Means for identifying, enumerating and exchanging knowledge about weaknesses, vulnerabilities, incidents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Measurable assurance (trust) for information and parties involved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CN" sz="1600" b="1" smtClean="0"/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Extensible to any kinds of networks, services, or platforms – present and future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Applicable to Clouds, Online Transaction Security, Smartgrids, eHealth, …</a:t>
            </a:r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Open standards – most imported into ITU-T, published &amp; maintained in multiple languages, and freely downloadable as X-series specifications</a:t>
            </a:r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Excludes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Specific implementations (i.e., CYBEX is technology neutral)</a:t>
            </a:r>
          </a:p>
          <a:p>
            <a:pPr lvl="1">
              <a:lnSpc>
                <a:spcPct val="80000"/>
              </a:lnSpc>
            </a:pPr>
            <a:r>
              <a:rPr lang="en-US" altLang="zh-CN" sz="1600" b="1" smtClean="0"/>
              <a:t>How to implement</a:t>
            </a:r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CYBEX Framework and some initial stable specifications ready by Dec 2010</a:t>
            </a:r>
          </a:p>
          <a:p>
            <a:pPr>
              <a:lnSpc>
                <a:spcPct val="80000"/>
              </a:lnSpc>
            </a:pPr>
            <a:r>
              <a:rPr lang="en-US" altLang="zh-CN" sz="1600" b="1" smtClean="0"/>
              <a:t>Potentially ~20 additional in 2011-2012 timeframe</a:t>
            </a:r>
            <a:endParaRPr lang="en-US" altLang="zh-CN" sz="180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5347E7-0D10-4D7B-946C-AAC09D1A179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33375"/>
            <a:ext cx="8540750" cy="744538"/>
          </a:xfrm>
        </p:spPr>
        <p:txBody>
          <a:bodyPr/>
          <a:lstStyle/>
          <a:p>
            <a:r>
              <a:rPr lang="en-US" altLang="zh-CN" sz="4000" b="1" smtClean="0">
                <a:solidFill>
                  <a:srgbClr val="000000"/>
                </a:solidFill>
              </a:rPr>
              <a:t>Next Steps/Actions</a:t>
            </a:r>
            <a:endParaRPr lang="zh-CN" altLang="en-US" sz="4000" b="1" smtClean="0">
              <a:solidFill>
                <a:srgbClr val="000000"/>
              </a:solidFill>
            </a:endParaRPr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>
            <p:ph idx="1"/>
          </p:nvPr>
        </p:nvGraphicFramePr>
        <p:xfrm>
          <a:off x="250825" y="2060575"/>
          <a:ext cx="8540750" cy="4297680"/>
        </p:xfrm>
        <a:graphic>
          <a:graphicData uri="http://schemas.openxmlformats.org/drawingml/2006/table">
            <a:tbl>
              <a:tblPr/>
              <a:tblGrid>
                <a:gridCol w="1728788"/>
                <a:gridCol w="6811962"/>
              </a:tblGrid>
              <a:tr h="639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X.sisfreq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39750" algn="l"/>
                          <a:tab pos="90011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Capabilities and their context scenarios for cybersecurity information sharing and exchange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X.cybex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Cybersecurity information exchange framework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X.cve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Common Vulnerabilities and Exposures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X.cvss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Common vulnerability scoring system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X.gopw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Guideline on preventing malicious code spreading in a data communication network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X.alerting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Procedures for the registration of arcs under the Alerting object identifier arc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X.1205 </a:t>
                      </a:r>
                      <a:endParaRPr kumimoji="0" lang="en-GB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l"/>
                          <a:tab pos="755650" algn="l"/>
                          <a:tab pos="1008063" algn="l"/>
                          <a:tab pos="12604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Supplement 8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  <a:tab pos="504825" algn="l"/>
                          <a:tab pos="539750" algn="l"/>
                          <a:tab pos="755650" algn="l"/>
                          <a:tab pos="900113" algn="l"/>
                          <a:tab pos="1008063" algn="l"/>
                          <a:tab pos="1260475" algn="l"/>
                          <a:tab pos="1620838" algn="l"/>
                          <a:tab pos="1981200" algn="l"/>
                          <a:tab pos="2339975" algn="l"/>
                        </a:tabLst>
                      </a:pPr>
                      <a:r>
                        <a:rPr kumimoji="0" lang="en-GB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Draft Supplement to X.series Recommendation - ITU-T X.1205 – Supplement on best practices against botnet threats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4" name="Text Box 98"/>
          <p:cNvSpPr txBox="1">
            <a:spLocks noChangeArrowheads="1"/>
          </p:cNvSpPr>
          <p:nvPr/>
        </p:nvSpPr>
        <p:spPr bwMode="auto">
          <a:xfrm>
            <a:off x="466725" y="981075"/>
            <a:ext cx="8281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/>
              <a:t>31 Recommendations and 1 Supplement are in development. Among them, X.1209 (X.sisfreq) and X Suppl.8 are planned to be approved and the five other Recommendations below are planned for determination in December 2010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488</TotalTime>
  <Words>955</Words>
  <Application>Microsoft Office PowerPoint</Application>
  <PresentationFormat>全屏显示(4:3)</PresentationFormat>
  <Paragraphs>209</Paragraphs>
  <Slides>13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万里长城</vt:lpstr>
      <vt:lpstr>幻灯片 1</vt:lpstr>
      <vt:lpstr>What cybersecurity model?</vt:lpstr>
      <vt:lpstr>The basic CYBEX model</vt:lpstr>
      <vt:lpstr>To whom and to what does CYBEX apply?</vt:lpstr>
      <vt:lpstr>幻灯片 5</vt:lpstr>
      <vt:lpstr>Challenges: How to identify, enable discovery, trust, and exchange information? (1/2)</vt:lpstr>
      <vt:lpstr>Challenges: How to identify, enable discovery, trust, and exchange information? (2/2)</vt:lpstr>
      <vt:lpstr>Next Steps/Actions</vt:lpstr>
      <vt:lpstr>Next Steps/Actions</vt:lpstr>
      <vt:lpstr>Conclusions</vt:lpstr>
      <vt:lpstr>幻灯片 11</vt:lpstr>
      <vt:lpstr>Weblinks</vt:lpstr>
      <vt:lpstr>Who is involved*: it takes a global village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49</cp:revision>
  <cp:lastPrinted>1601-01-01T00:00:00Z</cp:lastPrinted>
  <dcterms:created xsi:type="dcterms:W3CDTF">2010-05-04T03:31:53Z</dcterms:created>
  <dcterms:modified xsi:type="dcterms:W3CDTF">2010-08-22T11:59:51Z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